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E3F50E-7AB6-459D-BE9F-B0D4A8636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C6F2D8A-A890-4C34-88E7-38657EA135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92FAE7-77DD-4665-B6FC-BE48D79C2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4E55-B14D-4FF1-850D-217A1DD12C63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3008AB-9B3F-407E-8C1D-7ADAD7C52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939058-DCCC-436A-9C63-62447175C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A96D3-6BBC-448B-A5FC-A286E8D291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458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869D4A-BB0B-4A0A-8831-61C23AB52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589079-A3F8-4249-AE4C-0C8CC97D9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1B6E79-E4B4-4426-9E19-2C1AB999B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4E55-B14D-4FF1-850D-217A1DD12C63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B1582F-37EB-4168-847D-82552914D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37DA1E-BC46-4EE0-83C4-75B253A6F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A96D3-6BBC-448B-A5FC-A286E8D291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818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411185-7119-4B23-BCD7-3FD2C5265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D2B039-577D-46FC-A4D7-8AA70D1B3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4077FD-6DDF-4BE6-B271-721FE7FA3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4E55-B14D-4FF1-850D-217A1DD12C63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A53FA9-B1A5-44E5-9A12-469DE05E4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FE6153-EEB9-4948-8729-18C4109E4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A96D3-6BBC-448B-A5FC-A286E8D291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065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A2C56D-7E40-45F7-A8E9-D93CCA292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233C08-9BCB-48A7-B85D-A5DD1B568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DBC4C81-75D1-4AE6-8FB7-16D88B1E85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F28CB13-49B7-4098-8FF1-8BAA62E57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4E55-B14D-4FF1-850D-217A1DD12C63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380CBC-604A-4E2C-A49A-459FAF3F5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AC1C81-B646-49E4-86B6-F4EB246E3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A96D3-6BBC-448B-A5FC-A286E8D291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088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6AB61-F294-4589-81F8-5455E550B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99C554-C1E2-4B79-A593-4992844C69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E78B317-58D2-4829-A973-526EC2E2ED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0D4B016-9D28-47CC-B713-3964EF5D18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66C86E3-8570-4D53-A48B-7582053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E440CA0-33B4-4D38-85F6-6C9484E2F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4E55-B14D-4FF1-850D-217A1DD12C63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1B01C3A-3FE6-4BA7-954D-761BD5E9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69E2545-F00C-4BF4-95C0-586E73289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A96D3-6BBC-448B-A5FC-A286E8D291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091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2BF5B6-ABA1-48FE-AAFF-4EC49E060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A4231A6-4573-4C38-8074-F23428543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4E55-B14D-4FF1-850D-217A1DD12C63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D691DD8-10B3-4EC9-A777-D5503769E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8D42E24-2725-4B44-864E-115B1BF5F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A96D3-6BBC-448B-A5FC-A286E8D291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540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392256B-22D3-4FE0-90E8-600355DD8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4E55-B14D-4FF1-850D-217A1DD12C63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F147407-7781-41B2-8FC4-55DAA5AED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EF81235-6E75-4B2F-AD6B-B389C08F4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A96D3-6BBC-448B-A5FC-A286E8D291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83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52DC-E824-4E45-967A-8C351B306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C1C748-EB1F-47C8-8652-2D84280CD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723654-CC57-4C71-91C7-A621A1BBB4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1E593B0-BB51-4480-B27A-9DD6BFEDA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4E55-B14D-4FF1-850D-217A1DD12C63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9FEB0B-64A2-4C4D-A0B1-6BDF05763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02F28D1-5217-4D77-A375-4157E13B9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A96D3-6BBC-448B-A5FC-A286E8D291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405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D1BE8B-65CF-40D0-AD4D-AC1A0CFAA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366AB49-BDC6-4A9D-82A1-48470C8FAA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8E07DB5-A162-4EC0-97B0-FF802684E0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C928EDA-8D5F-4CEE-8BE8-6B223B4E6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4E55-B14D-4FF1-850D-217A1DD12C63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21E490D-0CC3-47F2-A0E2-4A1F38E74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AC6F9D-68A3-4FE2-9DFF-3E19BA629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A96D3-6BBC-448B-A5FC-A286E8D291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680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908846-DFA8-4817-A430-C1B4FF305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2687328-AA6B-439C-9995-3CA5D9DDB0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013017-15D6-422D-9ADB-4FA206380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4E55-B14D-4FF1-850D-217A1DD12C63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DF38FC-AF33-4012-A52E-C3D928D55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9D3140-29B6-47FE-8FA4-1D6E9BC04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A96D3-6BBC-448B-A5FC-A286E8D291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526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F4B3587-AE3B-4CF4-ADA6-91B030406A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3790B2D-5994-4A31-B39D-E67903FDA3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1D0B90-DC5E-4E35-92B9-56E095A41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14E55-B14D-4FF1-850D-217A1DD12C63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A3F4BD-078C-43B0-860D-62C1E6D61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5C0799-015A-4487-B53F-646EE09F9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A96D3-6BBC-448B-A5FC-A286E8D291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858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011308-DDD1-4295-B9B1-6CF9F17FC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E88866-4EEB-4258-AB80-32039B13D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E95433-EA20-4574-BC1E-EBE955FAB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14E55-B14D-4FF1-850D-217A1DD12C63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C69344-7971-4F53-85FB-0D37FA27D8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53AEE6-6CB8-4EF5-96D8-966F2E9F74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A96D3-6BBC-448B-A5FC-A286E8D291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869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6AA9811-F96B-4DD4-881E-182B059FA9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85F23F-07F2-4779-B37B-B4B70895C2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10606"/>
            <a:ext cx="9144000" cy="690513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КОД ХРАНИТЕЛЕЙ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1E50625-E108-409F-8C61-76EE61207D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15059"/>
            <a:ext cx="9144000" cy="827881"/>
          </a:xfrm>
        </p:spPr>
        <p:txBody>
          <a:bodyPr>
            <a:normAutofit/>
          </a:bodyPr>
          <a:lstStyle/>
          <a:p>
            <a:r>
              <a:rPr lang="ru-RU" sz="2000" b="1" i="0" u="none" strike="noStrike" baseline="0" dirty="0">
                <a:solidFill>
                  <a:srgbClr val="92D050"/>
                </a:solidFill>
                <a:latin typeface="Century Gothic" panose="020B0502020202020204" pitchFamily="34" charset="0"/>
              </a:rPr>
              <a:t>Кто работает на ООПТ? Что делает на ООПТ? </a:t>
            </a:r>
            <a:br>
              <a:rPr lang="ru-RU" sz="2000" b="1" i="0" u="none" strike="noStrike" baseline="0" dirty="0">
                <a:solidFill>
                  <a:srgbClr val="92D050"/>
                </a:solidFill>
                <a:latin typeface="Century Gothic" panose="020B0502020202020204" pitchFamily="34" charset="0"/>
              </a:rPr>
            </a:br>
            <a:r>
              <a:rPr lang="ru-RU" sz="2000" b="1" i="0" u="none" strike="noStrike" baseline="0" dirty="0">
                <a:solidFill>
                  <a:srgbClr val="92D050"/>
                </a:solidFill>
                <a:latin typeface="Century Gothic" panose="020B0502020202020204" pitchFamily="34" charset="0"/>
              </a:rPr>
              <a:t>Зачем это нужно ООПТ и людям?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CF058D-9E09-4205-A9E9-8EA7D9FF1236}"/>
              </a:ext>
            </a:extLst>
          </p:cNvPr>
          <p:cNvSpPr txBox="1"/>
          <p:nvPr/>
        </p:nvSpPr>
        <p:spPr>
          <a:xfrm>
            <a:off x="1524001" y="1315505"/>
            <a:ext cx="9143999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«НАЦИОНАЛЬНЫЙ ПАРК «СЕБЕЖСКИЙ»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179E47-6AA2-4096-925E-0D4716455331}"/>
              </a:ext>
            </a:extLst>
          </p:cNvPr>
          <p:cNvSpPr txBox="1"/>
          <p:nvPr/>
        </p:nvSpPr>
        <p:spPr>
          <a:xfrm>
            <a:off x="4978923" y="4896297"/>
            <a:ext cx="2234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2026-2027</a:t>
            </a:r>
          </a:p>
        </p:txBody>
      </p:sp>
    </p:spTree>
    <p:extLst>
      <p:ext uri="{BB962C8B-B14F-4D97-AF65-F5344CB8AC3E}">
        <p14:creationId xmlns:p14="http://schemas.microsoft.com/office/powerpoint/2010/main" val="69242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4A2B3469-6858-4C0E-AE5F-6ABA414A9C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30EA3E-CC0B-4140-B048-680AF1317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cap="all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Знакомство с «хранителями»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8ED993-A7EF-4D2B-B256-886DCC5D6BD6}"/>
              </a:ext>
            </a:extLst>
          </p:cNvPr>
          <p:cNvSpPr txBox="1"/>
          <p:nvPr/>
        </p:nvSpPr>
        <p:spPr>
          <a:xfrm>
            <a:off x="1140643" y="1913641"/>
            <a:ext cx="966247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dirty="0">
                <a:latin typeface="Century Gothic" panose="020B0502020202020204" pitchFamily="34" charset="0"/>
              </a:rPr>
              <a:t>Курс построен на концепции «хранителей» — профессий, для которых работа </a:t>
            </a:r>
            <a:br>
              <a:rPr lang="ru-RU" sz="1700" dirty="0">
                <a:latin typeface="Century Gothic" panose="020B0502020202020204" pitchFamily="34" charset="0"/>
              </a:rPr>
            </a:br>
            <a:r>
              <a:rPr lang="ru-RU" sz="1700" dirty="0">
                <a:latin typeface="Century Gothic" panose="020B0502020202020204" pitchFamily="34" charset="0"/>
              </a:rPr>
              <a:t>на особо охраняемой природной территории является </a:t>
            </a:r>
            <a:br>
              <a:rPr lang="ru-RU" sz="1700" dirty="0">
                <a:latin typeface="Century Gothic" panose="020B0502020202020204" pitchFamily="34" charset="0"/>
              </a:rPr>
            </a:br>
            <a:r>
              <a:rPr lang="ru-RU" sz="1700" dirty="0">
                <a:latin typeface="Century Gothic" panose="020B0502020202020204" pitchFamily="34" charset="0"/>
              </a:rPr>
              <a:t>не должностной инструкцией, а жизненным призванием. </a:t>
            </a:r>
          </a:p>
          <a:p>
            <a:pPr algn="ctr"/>
            <a:r>
              <a:rPr lang="ru-RU" sz="1700" dirty="0">
                <a:latin typeface="Century Gothic" panose="020B0502020202020204" pitchFamily="34" charset="0"/>
              </a:rPr>
              <a:t>Обучение проходит непосредственно внутри экосистемы, которую предстоит изучать: обучающиеся не просто слушают лекции, а проживают рабочие будни разных специалистов национального парка, заказника;</a:t>
            </a:r>
          </a:p>
          <a:p>
            <a:pPr algn="ctr"/>
            <a:r>
              <a:rPr lang="ru-RU" sz="1700" dirty="0">
                <a:latin typeface="Century Gothic" panose="020B0502020202020204" pitchFamily="34" charset="0"/>
              </a:rPr>
              <a:t>Открываем ответ на ключевой вопрос: «Какие профессионалы сегодня стоят </a:t>
            </a:r>
            <a:br>
              <a:rPr lang="ru-RU" sz="1700" dirty="0">
                <a:latin typeface="Century Gothic" panose="020B0502020202020204" pitchFamily="34" charset="0"/>
              </a:rPr>
            </a:br>
            <a:r>
              <a:rPr lang="ru-RU" sz="1700" dirty="0">
                <a:latin typeface="Century Gothic" panose="020B0502020202020204" pitchFamily="34" charset="0"/>
              </a:rPr>
              <a:t>на страже природы и как ими становятся?».</a:t>
            </a:r>
          </a:p>
          <a:p>
            <a:pPr algn="ctr"/>
            <a:endParaRPr lang="ru-RU" dirty="0">
              <a:latin typeface="Century Gothic" panose="020B0502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7A17EA-90E2-4A8E-917A-236533871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420" y="4275444"/>
            <a:ext cx="2237254" cy="223725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17F77CB-A114-4290-B51D-2C9DC8758C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483" y="4437072"/>
            <a:ext cx="2115971" cy="211597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A567E77-A36B-48A2-B2AF-3A6A35A7F3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451" y="4283820"/>
            <a:ext cx="2237255" cy="223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695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082D2135-6362-41F1-B4AF-83BF5DB895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53F256-9E0F-4F3A-BA51-12253A308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032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cap="all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Выбирай свой профиль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A28930-D878-4EE1-9D2C-D5052FE687FE}"/>
              </a:ext>
            </a:extLst>
          </p:cNvPr>
          <p:cNvSpPr txBox="1"/>
          <p:nvPr/>
        </p:nvSpPr>
        <p:spPr>
          <a:xfrm>
            <a:off x="3357513" y="1828800"/>
            <a:ext cx="5476973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dirty="0">
                <a:latin typeface="Century Gothic" panose="020B0502020202020204" pitchFamily="34" charset="0"/>
              </a:rPr>
              <a:t>Курс моделирует ключевые специализации особо охраняемой природной территории:</a:t>
            </a:r>
          </a:p>
          <a:p>
            <a:pPr algn="ctr"/>
            <a:r>
              <a:rPr lang="ru-RU" sz="1700" dirty="0">
                <a:latin typeface="Century Gothic" panose="020B0502020202020204" pitchFamily="34" charset="0"/>
              </a:rPr>
              <a:t>Обучающийся выбирает трек в середине обучения, что дает возможность в процессе учёбы решение изменить направление, добавить новые курсы или модули, </a:t>
            </a:r>
            <a:br>
              <a:rPr lang="ru-RU" sz="1700" dirty="0">
                <a:latin typeface="Century Gothic" panose="020B0502020202020204" pitchFamily="34" charset="0"/>
              </a:rPr>
            </a:br>
            <a:r>
              <a:rPr lang="ru-RU" sz="1700" dirty="0">
                <a:latin typeface="Century Gothic" panose="020B0502020202020204" pitchFamily="34" charset="0"/>
              </a:rPr>
              <a:t>чтобы углубить знания в какой-то области </a:t>
            </a:r>
            <a:br>
              <a:rPr lang="ru-RU" sz="1700" dirty="0">
                <a:latin typeface="Century Gothic" panose="020B0502020202020204" pitchFamily="34" charset="0"/>
              </a:rPr>
            </a:br>
            <a:r>
              <a:rPr lang="ru-RU" sz="1700" dirty="0">
                <a:latin typeface="Century Gothic" panose="020B0502020202020204" pitchFamily="34" charset="0"/>
              </a:rPr>
              <a:t>или получить смежные навыки;</a:t>
            </a:r>
          </a:p>
          <a:p>
            <a:pPr algn="ctr"/>
            <a:r>
              <a:rPr lang="ru-RU" sz="1700" dirty="0">
                <a:latin typeface="Century Gothic" panose="020B0502020202020204" pitchFamily="34" charset="0"/>
              </a:rPr>
              <a:t>Погружение обучающихся не в абстрактную теорию, а в реальную жизнь заповедной системы, где каждый специалист — </a:t>
            </a:r>
            <a:br>
              <a:rPr lang="ru-RU" sz="1700" dirty="0">
                <a:latin typeface="Century Gothic" panose="020B0502020202020204" pitchFamily="34" charset="0"/>
              </a:rPr>
            </a:br>
            <a:r>
              <a:rPr lang="ru-RU" sz="1700" dirty="0">
                <a:latin typeface="Century Gothic" panose="020B0502020202020204" pitchFamily="34" charset="0"/>
              </a:rPr>
              <a:t>живой носитель профессии;</a:t>
            </a:r>
          </a:p>
          <a:p>
            <a:pPr algn="ctr"/>
            <a:r>
              <a:rPr lang="ru-RU" sz="1700" dirty="0">
                <a:latin typeface="Century Gothic" panose="020B0502020202020204" pitchFamily="34" charset="0"/>
              </a:rPr>
              <a:t>Курс дает возможности для самореализации </a:t>
            </a:r>
            <a:br>
              <a:rPr lang="ru-RU" sz="1700" dirty="0">
                <a:latin typeface="Century Gothic" panose="020B0502020202020204" pitchFamily="34" charset="0"/>
              </a:rPr>
            </a:br>
            <a:r>
              <a:rPr lang="ru-RU" sz="1700" dirty="0">
                <a:latin typeface="Century Gothic" panose="020B0502020202020204" pitchFamily="34" charset="0"/>
              </a:rPr>
              <a:t>и открытий.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57B3CFE-8DC1-46F8-B1AD-A4E435D318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185" y="1365708"/>
            <a:ext cx="2442328" cy="244232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D42F421-D070-44D2-A8E6-AE09127D20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486" y="1365708"/>
            <a:ext cx="2442328" cy="244232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C1CFF69-F5F7-48A8-8E74-4395F5332F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185" y="4111854"/>
            <a:ext cx="2442328" cy="244232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AB5060A-8797-429B-8D39-722B366044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471" y="4111854"/>
            <a:ext cx="2442328" cy="244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602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39948251-5CE6-49DF-B3DF-9EBBC734C2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960C2A-506C-42E7-B868-02C53213D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cap="all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Ожидаемые результаты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B63E96-FB56-469F-BFBE-265D10F1625D}"/>
              </a:ext>
            </a:extLst>
          </p:cNvPr>
          <p:cNvSpPr txBox="1"/>
          <p:nvPr/>
        </p:nvSpPr>
        <p:spPr>
          <a:xfrm>
            <a:off x="3113595" y="1690688"/>
            <a:ext cx="5964809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dirty="0">
                <a:latin typeface="Century Gothic" panose="020B0502020202020204" pitchFamily="34" charset="0"/>
              </a:rPr>
              <a:t>Сформированная внутренняя мотивация </a:t>
            </a:r>
            <a:br>
              <a:rPr lang="ru-RU" sz="1700" dirty="0">
                <a:latin typeface="Century Gothic" panose="020B0502020202020204" pitchFamily="34" charset="0"/>
              </a:rPr>
            </a:br>
            <a:r>
              <a:rPr lang="ru-RU" sz="1700" dirty="0">
                <a:latin typeface="Century Gothic" panose="020B0502020202020204" pitchFamily="34" charset="0"/>
              </a:rPr>
              <a:t>к природоохранной деятельности;</a:t>
            </a:r>
          </a:p>
          <a:p>
            <a:pPr algn="ctr"/>
            <a:r>
              <a:rPr lang="ru-RU" sz="1700" dirty="0">
                <a:latin typeface="Century Gothic" panose="020B0502020202020204" pitchFamily="34" charset="0"/>
              </a:rPr>
              <a:t>Способность к рефлексии собственных действий </a:t>
            </a:r>
            <a:br>
              <a:rPr lang="ru-RU" sz="1700" dirty="0">
                <a:latin typeface="Century Gothic" panose="020B0502020202020204" pitchFamily="34" charset="0"/>
              </a:rPr>
            </a:br>
            <a:r>
              <a:rPr lang="ru-RU" sz="1700" dirty="0">
                <a:latin typeface="Century Gothic" panose="020B0502020202020204" pitchFamily="34" charset="0"/>
              </a:rPr>
              <a:t>в стрессовых и аварийных ситуациях, самоконтроль </a:t>
            </a:r>
            <a:br>
              <a:rPr lang="ru-RU" sz="1700" dirty="0">
                <a:latin typeface="Century Gothic" panose="020B0502020202020204" pitchFamily="34" charset="0"/>
              </a:rPr>
            </a:br>
            <a:r>
              <a:rPr lang="ru-RU" sz="1700" dirty="0">
                <a:latin typeface="Century Gothic" panose="020B0502020202020204" pitchFamily="34" charset="0"/>
              </a:rPr>
              <a:t>и эмоциональная устойчивость;</a:t>
            </a:r>
          </a:p>
          <a:p>
            <a:pPr algn="ctr"/>
            <a:r>
              <a:rPr lang="ru-RU" sz="1700" dirty="0">
                <a:latin typeface="Century Gothic" panose="020B0502020202020204" pitchFamily="34" charset="0"/>
              </a:rPr>
              <a:t>Ценностное отношение к коллективной работе </a:t>
            </a:r>
            <a:br>
              <a:rPr lang="ru-RU" sz="1700" dirty="0">
                <a:latin typeface="Century Gothic" panose="020B0502020202020204" pitchFamily="34" charset="0"/>
              </a:rPr>
            </a:br>
            <a:r>
              <a:rPr lang="ru-RU" sz="1700" dirty="0">
                <a:latin typeface="Century Gothic" panose="020B0502020202020204" pitchFamily="34" charset="0"/>
              </a:rPr>
              <a:t>в полевых условиях;</a:t>
            </a:r>
          </a:p>
          <a:p>
            <a:pPr algn="ctr"/>
            <a:r>
              <a:rPr lang="ru-RU" sz="1700" dirty="0">
                <a:latin typeface="Century Gothic" panose="020B0502020202020204" pitchFamily="34" charset="0"/>
              </a:rPr>
              <a:t>Умение работать с разными источниками информации;</a:t>
            </a:r>
          </a:p>
          <a:p>
            <a:pPr algn="ctr"/>
            <a:r>
              <a:rPr lang="ru-RU" sz="1700" dirty="0">
                <a:latin typeface="Century Gothic" panose="020B0502020202020204" pitchFamily="34" charset="0"/>
              </a:rPr>
              <a:t>Способность анализировать и систематизировать полевые наблюдения, оформлять их в виде дневника, отчёта или научной заметки.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84F654F-75AE-4642-BE8E-64AC508EE6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4574" y="1167745"/>
            <a:ext cx="2261255" cy="226125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CD376B4-E1E6-422B-B619-F1CCC19C3D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1645" y="3840615"/>
            <a:ext cx="2261255" cy="226125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A79E233-B2DD-4156-9BB2-FA0807B095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40" y="3791714"/>
            <a:ext cx="2261255" cy="226125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3F1230-FECA-47C4-9868-5D11C3738A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40" y="1167745"/>
            <a:ext cx="2261255" cy="226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770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4120D678-3AB1-4293-BA26-639EFD85DF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994DC2-0AE5-4ADC-AC9C-FDB884CCB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cap="all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контакты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AE0D90-6933-4F22-B679-804DCE2C09A5}"/>
              </a:ext>
            </a:extLst>
          </p:cNvPr>
          <p:cNvSpPr txBox="1"/>
          <p:nvPr/>
        </p:nvSpPr>
        <p:spPr>
          <a:xfrm>
            <a:off x="1745527" y="1613893"/>
            <a:ext cx="870094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Century Gothic" panose="020B0502020202020204" pitchFamily="34" charset="0"/>
              </a:rPr>
              <a:t>+7 (8112) 33-17-78</a:t>
            </a:r>
          </a:p>
          <a:p>
            <a:pPr algn="ctr"/>
            <a:r>
              <a:rPr lang="ru-RU" sz="2400" dirty="0">
                <a:latin typeface="Century Gothic" panose="020B0502020202020204" pitchFamily="34" charset="0"/>
              </a:rPr>
              <a:t>+7 (81140) 2-12-38</a:t>
            </a:r>
          </a:p>
          <a:p>
            <a:pPr algn="ctr"/>
            <a:r>
              <a:rPr lang="ru-RU" sz="2400" dirty="0">
                <a:latin typeface="Century Gothic" panose="020B0502020202020204" pitchFamily="34" charset="0"/>
              </a:rPr>
              <a:t>eco@seb-park.ru</a:t>
            </a:r>
          </a:p>
          <a:p>
            <a:pPr algn="ctr"/>
            <a:r>
              <a:rPr lang="ru-RU" sz="2400" dirty="0">
                <a:latin typeface="Century Gothic" panose="020B0502020202020204" pitchFamily="34" charset="0"/>
              </a:rPr>
              <a:t>г. Псков, ул. М. Горького, д. 20/7, </a:t>
            </a:r>
            <a:br>
              <a:rPr lang="ru-RU" sz="2400" dirty="0">
                <a:latin typeface="Century Gothic" panose="020B0502020202020204" pitchFamily="34" charset="0"/>
              </a:rPr>
            </a:br>
            <a:r>
              <a:rPr lang="ru-RU" sz="2400" dirty="0">
                <a:latin typeface="Century Gothic" panose="020B0502020202020204" pitchFamily="34" charset="0"/>
              </a:rPr>
              <a:t>пом. 1003</a:t>
            </a:r>
          </a:p>
          <a:p>
            <a:pPr algn="ctr"/>
            <a:r>
              <a:rPr lang="ru-RU" sz="2400" dirty="0">
                <a:latin typeface="Century Gothic" panose="020B0502020202020204" pitchFamily="34" charset="0"/>
              </a:rPr>
              <a:t>г. Себеж, ул. 7 Ноября, д. 22</a:t>
            </a:r>
          </a:p>
          <a:p>
            <a:pPr algn="ctr"/>
            <a:r>
              <a:rPr lang="ru-RU" sz="2400" dirty="0">
                <a:latin typeface="Century Gothic" panose="020B0502020202020204" pitchFamily="34" charset="0"/>
              </a:rPr>
              <a:t>official@seb-park.ru</a:t>
            </a:r>
          </a:p>
          <a:p>
            <a:pPr algn="ctr"/>
            <a:r>
              <a:rPr lang="ru-RU" sz="2400" dirty="0">
                <a:latin typeface="Century Gothic" panose="020B0502020202020204" pitchFamily="34" charset="0"/>
              </a:rPr>
              <a:t>https://vk.ru/seb.park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98EB55B-4A6D-4C99-A357-CCF3E233B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167" y="4660881"/>
            <a:ext cx="1433660" cy="1433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6995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313</Words>
  <Application>Microsoft Office PowerPoint</Application>
  <PresentationFormat>Широкоэкранный</PresentationFormat>
  <Paragraphs>27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Century Gothic</vt:lpstr>
      <vt:lpstr>Тема Office</vt:lpstr>
      <vt:lpstr>КОД ХРАНИТЕЛЕЙ</vt:lpstr>
      <vt:lpstr>Знакомство с «хранителями»</vt:lpstr>
      <vt:lpstr>Выбирай свой профиль</vt:lpstr>
      <vt:lpstr>Ожидаемые результаты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КОД ХРАНИТЕЛЕЙ</dc:title>
  <dc:creator>User</dc:creator>
  <cp:lastModifiedBy>User</cp:lastModifiedBy>
  <cp:revision>10</cp:revision>
  <dcterms:created xsi:type="dcterms:W3CDTF">2026-08-23T10:26:34Z</dcterms:created>
  <dcterms:modified xsi:type="dcterms:W3CDTF">2026-08-24T05:25:58Z</dcterms:modified>
</cp:coreProperties>
</file>